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8" r:id="rId4"/>
    <p:sldId id="274" r:id="rId5"/>
    <p:sldId id="308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10" r:id="rId14"/>
    <p:sldId id="311" r:id="rId15"/>
    <p:sldId id="312" r:id="rId16"/>
    <p:sldId id="322" r:id="rId17"/>
    <p:sldId id="320" r:id="rId18"/>
    <p:sldId id="314" r:id="rId19"/>
    <p:sldId id="315" r:id="rId20"/>
    <p:sldId id="316" r:id="rId21"/>
    <p:sldId id="321" r:id="rId22"/>
    <p:sldId id="2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80" d="100"/>
          <a:sy n="8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B01830-D0A4-4EC9-8777-D5777AC92008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1FDB6B-A0ED-4DCF-BC33-3069B33BC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DB48-CB4F-4600-83C1-3F57F4560A3A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8485-CDAD-415C-92F7-BF22CFA57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D78B-E43D-45F0-9676-059C6D18AF89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CA3-87E9-4F04-9CAC-C22757299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953A-5692-47AB-A75D-83E8531B8687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D763-5CDE-4FEE-A100-97C45BB18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0D91-80A6-4C77-95D2-831425A69066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5B3A-5C06-4FD7-A466-969533130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B5DF6-0FF7-4772-884C-24E2FB0323FB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0F15-15FE-4BEE-B9FC-65E53FE3D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6D2EA-F048-4216-BA6D-B54E130A49E0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33E4-AC2A-436E-B395-9A4B2DADC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FFCD-C0C8-4848-B018-10C875605F67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5F6E-C2BD-4A21-AAF8-FE78BFBF6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369B1-E33B-4333-A320-4F8B6EFBEEA6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793-B7F2-4EF8-9966-F44CCBC27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6482-C928-4083-BE09-C76CB7EB3FFB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67C7-3CF2-459C-8764-F6C4E3995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109E-34F7-48DD-9B69-76FE9BB543F0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AE5A-65C6-4492-A031-723528608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3DBB-057E-4FFE-9A20-C7418A1247E9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8322-586D-4B93-A2FC-11EFA7569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7C8066-755D-4001-950A-6577A9655947}" type="datetimeFigureOut">
              <a:rPr lang="ru-RU"/>
              <a:pPr>
                <a:defRPr/>
              </a:pPr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83A3A2-A66B-46CA-AD1F-5E0966139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Hydrothermal hydroxyapatite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Mineral Ltd.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Address: 1, </a:t>
            </a:r>
            <a:r>
              <a:rPr lang="en-US" dirty="0" err="1" smtClean="0"/>
              <a:t>Institutskaya</a:t>
            </a:r>
            <a:r>
              <a:rPr lang="en-US" dirty="0" smtClean="0"/>
              <a:t> str., </a:t>
            </a:r>
            <a:r>
              <a:rPr lang="en-US" dirty="0" err="1" smtClean="0"/>
              <a:t>Alexandrov</a:t>
            </a:r>
            <a:r>
              <a:rPr lang="en-US" dirty="0" smtClean="0"/>
              <a:t>, Vladimir Region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601650 Russia</a:t>
            </a:r>
            <a:endParaRPr lang="ru-RU" dirty="0"/>
          </a:p>
        </p:txBody>
      </p:sp>
      <p:pic>
        <p:nvPicPr>
          <p:cNvPr id="4100" name="Picture 1" descr="E:\Archive\Documents\Downloads\Mineral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12319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Mineral Ltd. have industrial proven solution:</a:t>
            </a:r>
            <a:br>
              <a:rPr lang="en-US" sz="3200" smtClean="0"/>
            </a:br>
            <a:r>
              <a:rPr lang="en-US" sz="3200" smtClean="0"/>
              <a:t>floating liner </a:t>
            </a:r>
            <a:endParaRPr lang="ru-RU" sz="3200" smtClean="0"/>
          </a:p>
        </p:txBody>
      </p:sp>
      <p:sp>
        <p:nvSpPr>
          <p:cNvPr id="23555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Example: 525 liter floating liner inside 1500 liter autoclave;</a:t>
            </a:r>
          </a:p>
          <a:p>
            <a:r>
              <a:rPr lang="en-US" smtClean="0"/>
              <a:t>“Floating “ mean that liner is not fixed to the inner wall autoclave but free stand on support; liner walls are under action of pressure created by water inside liner and outside liner.</a:t>
            </a:r>
            <a:endParaRPr lang="ru-RU" smtClean="0"/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1600200"/>
            <a:ext cx="2105025" cy="503713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 of floating liner</a:t>
            </a:r>
            <a:endParaRPr lang="ru-RU" smtClean="0"/>
          </a:p>
        </p:txBody>
      </p:sp>
      <p:sp>
        <p:nvSpPr>
          <p:cNvPr id="24579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Liner can be easy replaced or repaired without demand of moving autoclave because liner free stand on support surrounded by water;</a:t>
            </a:r>
          </a:p>
          <a:p>
            <a:r>
              <a:rPr lang="en-US" sz="2800" smtClean="0"/>
              <a:t>It is possible to maintain high pressure inside liner with “thin” liner walls due to compensation by outside pressure dependent of filling ratio of external autoclave with water;</a:t>
            </a:r>
          </a:p>
          <a:p>
            <a:r>
              <a:rPr lang="en-US" sz="2800" smtClean="0"/>
              <a:t>Industrial floating liners have been successfully used by us for industrial zincite and calcite hydrothermal growth.</a:t>
            </a:r>
            <a:endParaRPr lang="ru-RU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Features for the project</a:t>
            </a:r>
            <a:endParaRPr 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Biocompatible undoped nano HAP powder with high crystallinity degree Ca/P=1.67  are used for granules manufacturing to provide longest time of resorbability;</a:t>
            </a:r>
          </a:p>
          <a:p>
            <a:r>
              <a:rPr lang="en-US" smtClean="0"/>
              <a:t>Spherical shape of granules are optimum for syringe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SEM for High Crystallinity Degree HAP</a:t>
            </a:r>
            <a:br>
              <a:rPr lang="en-US" sz="2800" smtClean="0"/>
            </a:br>
            <a:r>
              <a:rPr lang="en-US" sz="2800" smtClean="0"/>
              <a:t>T=280 centigrade,</a:t>
            </a:r>
            <a:br>
              <a:rPr lang="en-US" sz="2800" smtClean="0"/>
            </a:br>
            <a:r>
              <a:rPr lang="en-US" sz="2800" smtClean="0"/>
              <a:t>dT= 0 centigrade, Duration =10 hours </a:t>
            </a:r>
            <a:endParaRPr lang="ru-RU" sz="2800" smtClean="0"/>
          </a:p>
        </p:txBody>
      </p:sp>
      <p:pic>
        <p:nvPicPr>
          <p:cNvPr id="26627" name="Picture 4" descr="F:\October 2015\Arkhipov SEM 2015_10_17\2-1015_50k_23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TGA, DTA  for High Crystallinity Degree HAP </a:t>
            </a:r>
            <a:br>
              <a:rPr lang="en-US" sz="2800" smtClean="0"/>
            </a:br>
            <a:r>
              <a:rPr lang="en-US" sz="2800" smtClean="0"/>
              <a:t>T=280 centigrade,</a:t>
            </a:r>
            <a:br>
              <a:rPr lang="en-US" sz="2800" smtClean="0"/>
            </a:br>
            <a:r>
              <a:rPr lang="en-US" sz="2800" smtClean="0"/>
              <a:t>dT= 0 centigrade, Duration =10 hours </a:t>
            </a:r>
            <a:endParaRPr lang="ru-RU" sz="2800" smtClean="0"/>
          </a:p>
        </p:txBody>
      </p:sp>
      <p:pic>
        <p:nvPicPr>
          <p:cNvPr id="27651" name="Picture 2" descr="D:\October 2015\Attachments_20151027\67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14525"/>
            <a:ext cx="8229600" cy="3897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XRD  for High Crystallinity Degree HAP </a:t>
            </a:r>
            <a:br>
              <a:rPr lang="en-US" sz="2800" smtClean="0"/>
            </a:br>
            <a:r>
              <a:rPr lang="en-US" sz="2800" smtClean="0"/>
              <a:t>T=280 centigrade,</a:t>
            </a:r>
            <a:br>
              <a:rPr lang="en-US" sz="2800" smtClean="0"/>
            </a:br>
            <a:r>
              <a:rPr lang="en-US" sz="2800" smtClean="0"/>
              <a:t>dT= 0 centigrade, Duration =10 hours </a:t>
            </a:r>
            <a:endParaRPr lang="ru-RU" sz="2800" smtClean="0"/>
          </a:p>
        </p:txBody>
      </p:sp>
      <p:pic>
        <p:nvPicPr>
          <p:cNvPr id="28675" name="Содержимое 4" descr="2-10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1200" y="1600200"/>
            <a:ext cx="7721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Spray dryer</a:t>
            </a:r>
            <a:endParaRPr lang="ru-RU" smtClean="0"/>
          </a:p>
        </p:txBody>
      </p:sp>
      <p:pic>
        <p:nvPicPr>
          <p:cNvPr id="29699" name="Picture 2" descr="C:\Users\User\Downloads\20160304_124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3188" y="1357313"/>
            <a:ext cx="3808412" cy="5078412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Spherical granules</a:t>
            </a:r>
            <a:endParaRPr lang="ru-RU" smtClean="0"/>
          </a:p>
        </p:txBody>
      </p:sp>
      <p:pic>
        <p:nvPicPr>
          <p:cNvPr id="30723" name="Picture 2" descr="C:\Users\User\Downloads\IMG-20160220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SEM for Low Crystallinity Degree HAP</a:t>
            </a:r>
            <a:br>
              <a:rPr lang="en-US" sz="2800" smtClean="0"/>
            </a:br>
            <a:r>
              <a:rPr lang="en-US" sz="2800" smtClean="0"/>
              <a:t>T=30 centigrade,</a:t>
            </a:r>
            <a:br>
              <a:rPr lang="en-US" sz="2800" smtClean="0"/>
            </a:br>
            <a:r>
              <a:rPr lang="en-US" sz="2800" smtClean="0"/>
              <a:t>dT= 0 centigrade, Duration =1 day </a:t>
            </a:r>
            <a:endParaRPr lang="ru-RU" sz="2800" smtClean="0"/>
          </a:p>
        </p:txBody>
      </p:sp>
      <p:pic>
        <p:nvPicPr>
          <p:cNvPr id="31747" name="Picture 4" descr="F:\October 2015\Arkhipov SEM 2015_10_17\6-1015_50k_54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TGA, DTA  for Low Crystallinity Degree HAP </a:t>
            </a:r>
            <a:br>
              <a:rPr lang="en-US" sz="2800" smtClean="0"/>
            </a:br>
            <a:r>
              <a:rPr lang="en-US" sz="2800" smtClean="0"/>
              <a:t>T=30 centigrade,</a:t>
            </a:r>
            <a:br>
              <a:rPr lang="en-US" sz="2800" smtClean="0"/>
            </a:br>
            <a:r>
              <a:rPr lang="en-US" sz="2800" smtClean="0"/>
              <a:t>dT= 0 centigrade, Duration =1 day </a:t>
            </a:r>
            <a:endParaRPr lang="ru-RU" sz="2800" smtClean="0"/>
          </a:p>
        </p:txBody>
      </p:sp>
      <p:pic>
        <p:nvPicPr>
          <p:cNvPr id="32771" name="Picture 2" descr="D:\October 2015\Attachments_20151027\67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14525"/>
            <a:ext cx="8229600" cy="3897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figures </a:t>
            </a:r>
            <a:endParaRPr lang="ru-RU" smtClean="0"/>
          </a:p>
        </p:txBody>
      </p:sp>
      <p:sp>
        <p:nvSpPr>
          <p:cNvPr id="5123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4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Employee: 125 including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19 Ph.D.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Total facilities area: 50 000 sq.m.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512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6" name="Picture 2" descr="E:\Archive\Documents\Downloads\QP\P10200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5450" y="2276475"/>
            <a:ext cx="4522788" cy="3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XRD  for Low Crystallinity Degree HAP </a:t>
            </a:r>
            <a:br>
              <a:rPr lang="en-US" sz="2800" smtClean="0"/>
            </a:br>
            <a:r>
              <a:rPr lang="en-US" sz="2800" smtClean="0"/>
              <a:t>T=30 centigrade,</a:t>
            </a:r>
            <a:br>
              <a:rPr lang="en-US" sz="2800" smtClean="0"/>
            </a:br>
            <a:r>
              <a:rPr lang="en-US" sz="2800" smtClean="0"/>
              <a:t>dT= 0 centigrade, Duration =1 day </a:t>
            </a:r>
            <a:endParaRPr lang="ru-RU" sz="2800" smtClean="0"/>
          </a:p>
        </p:txBody>
      </p:sp>
      <p:pic>
        <p:nvPicPr>
          <p:cNvPr id="33795" name="Содержимое 4" descr="6-10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1200" y="1600200"/>
            <a:ext cx="7721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UV blocking creme with HAP</a:t>
            </a:r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Mineral developed HAP: Fe3+ </a:t>
            </a:r>
          </a:p>
          <a:p>
            <a:r>
              <a:rPr lang="en-US" smtClean="0"/>
              <a:t>Can be applied for UV blocking and wrinkles decrease</a:t>
            </a:r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THANK   YOU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Sales</a:t>
            </a:r>
            <a:endParaRPr lang="ru-RU" smtClean="0"/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1026" r:id="rId3" imgW="8327858" imgH="46272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Hydroxyapatite</a:t>
            </a:r>
            <a:endParaRPr lang="ru-RU" smtClean="0"/>
          </a:p>
        </p:txBody>
      </p:sp>
      <p:sp>
        <p:nvSpPr>
          <p:cNvPr id="1843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</a:t>
            </a:r>
            <a:r>
              <a:rPr lang="en-US" baseline="-25000" smtClean="0"/>
              <a:t>10</a:t>
            </a:r>
            <a:r>
              <a:rPr lang="en-US" smtClean="0"/>
              <a:t>(PO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aseline="-25000" smtClean="0"/>
              <a:t>6</a:t>
            </a:r>
            <a:r>
              <a:rPr lang="en-US" smtClean="0"/>
              <a:t>(OH)</a:t>
            </a:r>
            <a:r>
              <a:rPr lang="en-US" baseline="-25000" smtClean="0"/>
              <a:t>2</a:t>
            </a:r>
            <a:endParaRPr lang="en-US" smtClean="0"/>
          </a:p>
          <a:p>
            <a:pPr eaLnBrk="1" hangingPunct="1"/>
            <a:r>
              <a:rPr lang="en-US" smtClean="0"/>
              <a:t>Biocompatible phosphate with structure of bone apatite</a:t>
            </a:r>
          </a:p>
          <a:p>
            <a:pPr eaLnBrk="1" hangingPunct="1"/>
            <a:r>
              <a:rPr lang="en-US" smtClean="0"/>
              <a:t>Material of implants</a:t>
            </a:r>
          </a:p>
          <a:p>
            <a:pPr eaLnBrk="1" hangingPunct="1"/>
            <a:r>
              <a:rPr lang="en-US" smtClean="0"/>
              <a:t>Material of face lifting fillers in cosmetology </a:t>
            </a:r>
          </a:p>
          <a:p>
            <a:pPr eaLnBrk="1" hangingPunct="1"/>
            <a:r>
              <a:rPr lang="en-US" smtClean="0"/>
              <a:t>Supplement to the food</a:t>
            </a:r>
          </a:p>
          <a:p>
            <a:pPr eaLnBrk="1" hangingPunct="1"/>
            <a:r>
              <a:rPr lang="en-US" smtClean="0"/>
              <a:t>Sorbent 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endParaRPr lang="ru-RU" smtClean="0"/>
          </a:p>
        </p:txBody>
      </p:sp>
      <p:pic>
        <p:nvPicPr>
          <p:cNvPr id="18436" name="Picture 4" descr="D:\NETWORK\июнь 2015\22.06.2015\P112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88913"/>
            <a:ext cx="2205038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Face lifting by HAP</a:t>
            </a:r>
            <a:endParaRPr lang="ru-RU" smtClean="0"/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Radiesse – over 5 millions syringes sold </a:t>
            </a:r>
          </a:p>
          <a:p>
            <a:pPr eaLnBrk="1" hangingPunct="1"/>
            <a:r>
              <a:rPr lang="en-US" smtClean="0"/>
              <a:t>Price of one syringe 400 USD-1500 USD for 1.5 ml of mixture HAP+gel </a:t>
            </a:r>
          </a:p>
          <a:p>
            <a:pPr eaLnBrk="1" hangingPunct="1"/>
            <a:r>
              <a:rPr lang="en-US" smtClean="0"/>
              <a:t>HAP stimulate formation of collagen on its surface</a:t>
            </a:r>
          </a:p>
          <a:p>
            <a:pPr eaLnBrk="1" hangingPunct="1"/>
            <a:r>
              <a:rPr lang="en-US" smtClean="0"/>
              <a:t>HAP have good crystal lattice match with collagen </a:t>
            </a:r>
          </a:p>
          <a:p>
            <a:pPr eaLnBrk="1" hangingPunct="1"/>
            <a:r>
              <a:rPr lang="en-US" smtClean="0"/>
              <a:t>Duration of one syringe work: up to 24 months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of hydroxyapatite synthesis and challenges</a:t>
            </a:r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Solid state synthesis -too big grains and not uniform properties of particles because of slow diffusion in solid state;</a:t>
            </a:r>
          </a:p>
          <a:p>
            <a:r>
              <a:rPr lang="en-US" sz="2400" smtClean="0"/>
              <a:t>Aqueous precipitation- low degree of crystallinity, other phosphate phases can appear;</a:t>
            </a:r>
          </a:p>
          <a:p>
            <a:r>
              <a:rPr lang="en-US" sz="2400" smtClean="0"/>
              <a:t>Hydrothermal- high and low degree of crystallinity achievable, single phase of HAP, require special autoclave equipment;</a:t>
            </a:r>
          </a:p>
          <a:p>
            <a:r>
              <a:rPr lang="en-US" sz="2400" smtClean="0"/>
              <a:t>Sol-gel- same issues as in aqueous precipitation;</a:t>
            </a:r>
          </a:p>
          <a:p>
            <a:r>
              <a:rPr lang="en-US" sz="2400" smtClean="0"/>
              <a:t>Self-propogation combustion- low cristallinity after calcination</a:t>
            </a:r>
            <a:endParaRPr lang="ru-RU" sz="2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Importance of crystallinity degree</a:t>
            </a:r>
            <a:endParaRPr lang="ru-RU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High crystallinity degree of HAP possible to be achieved using hydrothermal method only because temperature of synthesis must be over 250 centigrade in aqueous solution</a:t>
            </a:r>
          </a:p>
          <a:p>
            <a:r>
              <a:rPr lang="en-US" smtClean="0"/>
              <a:t>High crystallinity degree HAP is best substrate for collagen formation because lattice match</a:t>
            </a:r>
          </a:p>
          <a:p>
            <a:r>
              <a:rPr lang="en-US" smtClean="0"/>
              <a:t>Resorbability of high crystallinity degree HAP could be adjusted by Ca/P ratio to desired value</a:t>
            </a:r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Hydrothermal method challenges</a:t>
            </a:r>
            <a:endParaRPr lang="ru-RU" smtClean="0"/>
          </a:p>
        </p:txBody>
      </p:sp>
      <p:sp>
        <p:nvSpPr>
          <p:cNvPr id="22531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Easy to produce and replace fluroplastic liner for small autoclave </a:t>
            </a:r>
          </a:p>
          <a:p>
            <a:r>
              <a:rPr lang="en-US" smtClean="0"/>
              <a:t>Autoclave 0.5 liter with 0.3 liter fixed liner can be easy turned, inserted in machine for lining installation and replacement</a:t>
            </a:r>
            <a:endParaRPr lang="ru-RU" smtClean="0"/>
          </a:p>
        </p:txBody>
      </p:sp>
      <p:pic>
        <p:nvPicPr>
          <p:cNvPr id="2253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695450"/>
            <a:ext cx="3175000" cy="4325938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But how to do with big autoclave needed for mass production??</a:t>
            </a:r>
            <a:endParaRPr lang="ru-RU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763713" y="1973263"/>
          <a:ext cx="5616575" cy="4211637"/>
        </p:xfrm>
        <a:graphic>
          <a:graphicData uri="http://schemas.openxmlformats.org/presentationml/2006/ole">
            <p:oleObj spid="_x0000_s2050" name="Bitmap Image" r:id="rId3" imgW="4877223" imgH="3657917" progId="PBrush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514</Words>
  <Application>Microsoft Office PowerPoint</Application>
  <PresentationFormat>화면 슬라이드 쇼(4:3)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25" baseType="lpstr">
      <vt:lpstr>Тема Office</vt:lpstr>
      <vt:lpstr>Microsoft Office Excel 97-2003 워크시트</vt:lpstr>
      <vt:lpstr>Bitmap Image</vt:lpstr>
      <vt:lpstr>Hydrothermal hydroxyapatite  Mineral Ltd.</vt:lpstr>
      <vt:lpstr>Main figures </vt:lpstr>
      <vt:lpstr>Structure of Sales</vt:lpstr>
      <vt:lpstr>Hydroxyapatite</vt:lpstr>
      <vt:lpstr>Face lifting by HAP</vt:lpstr>
      <vt:lpstr>Methods of hydroxyapatite synthesis and challenges</vt:lpstr>
      <vt:lpstr>Importance of crystallinity degree</vt:lpstr>
      <vt:lpstr>Hydrothermal method challenges</vt:lpstr>
      <vt:lpstr>But how to do with big autoclave needed for mass production??</vt:lpstr>
      <vt:lpstr>Mineral Ltd. have industrial proven solution: floating liner </vt:lpstr>
      <vt:lpstr>Features of floating liner</vt:lpstr>
      <vt:lpstr>Features for the project</vt:lpstr>
      <vt:lpstr>SEM for High Crystallinity Degree HAP T=280 centigrade, dT= 0 centigrade, Duration =10 hours </vt:lpstr>
      <vt:lpstr>TGA, DTA  for High Crystallinity Degree HAP  T=280 centigrade, dT= 0 centigrade, Duration =10 hours </vt:lpstr>
      <vt:lpstr>XRD  for High Crystallinity Degree HAP  T=280 centigrade, dT= 0 centigrade, Duration =10 hours </vt:lpstr>
      <vt:lpstr>Spray dryer</vt:lpstr>
      <vt:lpstr>Spherical granules</vt:lpstr>
      <vt:lpstr>SEM for Low Crystallinity Degree HAP T=30 centigrade, dT= 0 centigrade, Duration =1 day </vt:lpstr>
      <vt:lpstr>TGA, DTA  for Low Crystallinity Degree HAP  T=30 centigrade, dT= 0 centigrade, Duration =1 day </vt:lpstr>
      <vt:lpstr>XRD  for Low Crystallinity Degree HAP  T=30 centigrade, dT= 0 centigrade, Duration =1 day </vt:lpstr>
      <vt:lpstr>UV blocking creme with HAP</vt:lpstr>
      <vt:lpstr>슬라이드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GROUP</dc:title>
  <dc:creator>USER</dc:creator>
  <cp:lastModifiedBy>USER</cp:lastModifiedBy>
  <cp:revision>101</cp:revision>
  <dcterms:created xsi:type="dcterms:W3CDTF">2010-09-28T18:31:00Z</dcterms:created>
  <dcterms:modified xsi:type="dcterms:W3CDTF">2016-03-09T04:37:43Z</dcterms:modified>
</cp:coreProperties>
</file>